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7" r:id="rId1"/>
  </p:sldMasterIdLst>
  <p:notesMasterIdLst>
    <p:notesMasterId r:id="rId23"/>
  </p:notesMasterIdLst>
  <p:sldIdLst>
    <p:sldId id="256" r:id="rId2"/>
    <p:sldId id="279" r:id="rId3"/>
    <p:sldId id="257" r:id="rId4"/>
    <p:sldId id="262" r:id="rId5"/>
    <p:sldId id="270" r:id="rId6"/>
    <p:sldId id="280" r:id="rId7"/>
    <p:sldId id="272" r:id="rId8"/>
    <p:sldId id="273" r:id="rId9"/>
    <p:sldId id="265" r:id="rId10"/>
    <p:sldId id="264" r:id="rId11"/>
    <p:sldId id="285" r:id="rId12"/>
    <p:sldId id="260" r:id="rId13"/>
    <p:sldId id="275" r:id="rId14"/>
    <p:sldId id="281" r:id="rId15"/>
    <p:sldId id="284" r:id="rId16"/>
    <p:sldId id="282" r:id="rId17"/>
    <p:sldId id="278" r:id="rId18"/>
    <p:sldId id="283" r:id="rId19"/>
    <p:sldId id="286" r:id="rId20"/>
    <p:sldId id="287" r:id="rId21"/>
    <p:sldId id="26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C0F46-E281-403F-B1F9-E2F7583712D4}" type="datetimeFigureOut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7F8C4E-2FD6-4196-B5F9-47BEF4EBFB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5300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2D4B7A0-C1C2-4A5C-89D4-E9FA80654C6D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347268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3ED54-A7B2-43E5-AE12-3FFA781343EF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6050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B7BC7-DD93-4C8F-9686-8DB64F1D8E2E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184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6706F-0AAE-4C53-BA1D-73D323DDE6BC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1713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200CA87-EE30-4EFD-9497-316F04C76F4C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42199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FFB1-A8CA-45D5-9A30-A3B515D41D1E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2662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DD25E-FAF9-4324-A1C6-98AFA8C23276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2849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8F50B-B69B-4AE3-8396-7B1F32706121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383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5CCD-3756-4B1D-9430-124EE9439469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2444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ACCC42-0161-4367-9BD8-20B74568F2DC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6102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0A7951A-BC51-4DA6-96D3-5AB91C6FE174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65149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E411DAD-6C52-4A2C-9E96-58B669BA08A8}" type="datetime1">
              <a:rPr lang="zh-TW" altLang="en-US" smtClean="0"/>
              <a:t>2023/1/6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25A4EE4-7B8B-4225-83F1-1E413BDD650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003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  <p:sldLayoutId id="2147483999" r:id="rId2"/>
    <p:sldLayoutId id="2147484000" r:id="rId3"/>
    <p:sldLayoutId id="2147484001" r:id="rId4"/>
    <p:sldLayoutId id="2147484002" r:id="rId5"/>
    <p:sldLayoutId id="2147484003" r:id="rId6"/>
    <p:sldLayoutId id="2147484004" r:id="rId7"/>
    <p:sldLayoutId id="2147484005" r:id="rId8"/>
    <p:sldLayoutId id="2147484006" r:id="rId9"/>
    <p:sldLayoutId id="2147484007" r:id="rId10"/>
    <p:sldLayoutId id="2147484008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07336F-4B3F-41BC-8F27-CB81970D65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FPGA</a:t>
            </a:r>
            <a:r>
              <a:rPr lang="zh-TW" altLang="en-US" dirty="0"/>
              <a:t>專題</a:t>
            </a:r>
            <a:r>
              <a:rPr lang="en-US" altLang="zh-TW" dirty="0"/>
              <a:t>-Lab6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2A55214-A7AF-4B18-8D1A-CBFCD2387A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C109112130_</a:t>
            </a:r>
            <a:r>
              <a:rPr lang="zh-TW" altLang="en-US" dirty="0"/>
              <a:t>電子三甲</a:t>
            </a:r>
            <a:r>
              <a:rPr lang="en-US" altLang="zh-TW" dirty="0"/>
              <a:t>_</a:t>
            </a:r>
            <a:r>
              <a:rPr lang="zh-TW" altLang="en-US" dirty="0"/>
              <a:t>楊博宇</a:t>
            </a:r>
          </a:p>
        </p:txBody>
      </p:sp>
    </p:spTree>
    <p:extLst>
      <p:ext uri="{BB962C8B-B14F-4D97-AF65-F5344CB8AC3E}">
        <p14:creationId xmlns:p14="http://schemas.microsoft.com/office/powerpoint/2010/main" val="2486253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208E2A-D829-4233-88F1-0CE34CD9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</a:t>
            </a:r>
            <a:r>
              <a:rPr lang="zh-TW" altLang="en-US" dirty="0"/>
              <a:t> 設計</a:t>
            </a:r>
            <a:r>
              <a:rPr lang="en-US" altLang="zh-TW" dirty="0"/>
              <a:t>(FSM) – Lab6-2</a:t>
            </a:r>
            <a:r>
              <a:rPr lang="zh-TW" altLang="en-US" dirty="0"/>
              <a:t>雙方對打乒乓球</a:t>
            </a:r>
          </a:p>
        </p:txBody>
      </p:sp>
      <p:pic>
        <p:nvPicPr>
          <p:cNvPr id="12" name="內容版面配置區 11">
            <a:extLst>
              <a:ext uri="{FF2B5EF4-FFF2-40B4-BE49-F238E27FC236}">
                <a16:creationId xmlns:a16="http://schemas.microsoft.com/office/drawing/2014/main" id="{9410A729-36A3-4E24-8CBE-0B9639F46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866" y="2286000"/>
            <a:ext cx="4422668" cy="3581400"/>
          </a:xfrm>
          <a:ln w="28575">
            <a:solidFill>
              <a:srgbClr val="7030A0"/>
            </a:solidFill>
          </a:ln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30D8794F-4AEC-4690-ACE6-6156DD0F7C44}"/>
              </a:ext>
            </a:extLst>
          </p:cNvPr>
          <p:cNvSpPr txBox="1">
            <a:spLocks/>
          </p:cNvSpPr>
          <p:nvPr/>
        </p:nvSpPr>
        <p:spPr>
          <a:xfrm>
            <a:off x="1371600" y="1988598"/>
            <a:ext cx="9601200" cy="4183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400" dirty="0"/>
              <a:t>FSM</a:t>
            </a:r>
            <a:r>
              <a:rPr lang="zh-TW" altLang="en-US" sz="2400" dirty="0"/>
              <a:t>設計</a:t>
            </a:r>
            <a:r>
              <a:rPr lang="en-US" altLang="zh-TW" sz="2400" dirty="0"/>
              <a:t>1</a:t>
            </a:r>
            <a:r>
              <a:rPr lang="zh-TW" altLang="en-US" sz="2400" dirty="0"/>
              <a:t>：</a:t>
            </a:r>
            <a:endParaRPr lang="en-US" altLang="zh-TW" sz="2400" dirty="0"/>
          </a:p>
          <a:p>
            <a:pPr marL="0" indent="0">
              <a:buFont typeface="Franklin Gothic Book" panose="020B0503020102020204" pitchFamily="34" charset="0"/>
              <a:buNone/>
            </a:pPr>
            <a:endParaRPr lang="en-US" altLang="zh-TW" sz="2400" dirty="0"/>
          </a:p>
          <a:p>
            <a:pPr marL="457200" indent="-457200">
              <a:buFont typeface="Franklin Gothic Book" panose="020B0503020102020204" pitchFamily="34" charset="0"/>
              <a:buAutoNum type="arabicPeriod"/>
            </a:pPr>
            <a:r>
              <a:rPr lang="en-US" altLang="zh-TW" sz="2400" b="1" dirty="0"/>
              <a:t>State </a:t>
            </a:r>
            <a:r>
              <a:rPr lang="zh-TW" altLang="en-US" sz="2400" b="1" dirty="0"/>
              <a:t>任務</a:t>
            </a:r>
            <a:endParaRPr lang="en-US" altLang="zh-TW" sz="2400" b="1" dirty="0"/>
          </a:p>
          <a:p>
            <a:pPr marL="0" indent="0">
              <a:buNone/>
            </a:pPr>
            <a:r>
              <a:rPr lang="zh-TW" altLang="en-US" sz="1800" dirty="0"/>
              <a:t>左移中、右移中</a:t>
            </a:r>
            <a:endParaRPr lang="en-US" altLang="zh-TW" sz="1800" dirty="0"/>
          </a:p>
          <a:p>
            <a:pPr marL="0" indent="0">
              <a:buNone/>
            </a:pPr>
            <a:r>
              <a:rPr lang="zh-TW" altLang="en-US" sz="1800" dirty="0"/>
              <a:t>左</a:t>
            </a:r>
            <a:r>
              <a:rPr lang="en-US" altLang="zh-TW" sz="1800" dirty="0"/>
              <a:t>Win </a:t>
            </a:r>
            <a:r>
              <a:rPr lang="zh-TW" altLang="en-US" sz="1800" dirty="0"/>
              <a:t>、 右</a:t>
            </a:r>
            <a:r>
              <a:rPr lang="en-US" altLang="zh-TW" sz="1800" dirty="0"/>
              <a:t>Win</a:t>
            </a:r>
          </a:p>
          <a:p>
            <a:pPr marL="0" indent="0">
              <a:buNone/>
            </a:pPr>
            <a:r>
              <a:rPr lang="en-US" altLang="zh-TW" sz="2400" b="1" dirty="0"/>
              <a:t>2. </a:t>
            </a:r>
            <a:r>
              <a:rPr lang="zh-TW" altLang="en-US" sz="2400" b="1" dirty="0"/>
              <a:t> 事件</a:t>
            </a:r>
            <a:endParaRPr lang="en-US" altLang="zh-TW" sz="2400" b="1" dirty="0"/>
          </a:p>
          <a:p>
            <a:pPr marL="0" indent="0">
              <a:buNone/>
            </a:pPr>
            <a:r>
              <a:rPr lang="en-US" altLang="zh-TW" sz="2400" b="1" dirty="0"/>
              <a:t>3.</a:t>
            </a:r>
            <a:r>
              <a:rPr lang="zh-TW" altLang="en-US" sz="2400" b="1" dirty="0"/>
              <a:t>  行動</a:t>
            </a:r>
            <a:endParaRPr lang="en-US" altLang="zh-TW" sz="2400" b="1" dirty="0"/>
          </a:p>
          <a:p>
            <a:pPr marL="0" indent="0">
              <a:buFont typeface="Franklin Gothic Book" panose="020B0503020102020204" pitchFamily="34" charset="0"/>
              <a:buNone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3726357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9F6CD9-CD79-4C83-986D-3900DC347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Lab6_1 </a:t>
            </a:r>
            <a:r>
              <a:rPr lang="zh-TW" altLang="en-US" dirty="0"/>
              <a:t>程式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8CB17A7-A8D7-421F-8930-EC0D898A3B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767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7689427E-E577-4C32-A0F1-5D76FDAAA666}"/>
              </a:ext>
            </a:extLst>
          </p:cNvPr>
          <p:cNvSpPr txBox="1">
            <a:spLocks/>
          </p:cNvSpPr>
          <p:nvPr/>
        </p:nvSpPr>
        <p:spPr>
          <a:xfrm>
            <a:off x="1460377" y="2171700"/>
            <a:ext cx="9601200" cy="4183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/>
              <a:t>本次程式 </a:t>
            </a:r>
            <a:r>
              <a:rPr lang="en-US" altLang="zh-TW" sz="2800" dirty="0" err="1"/>
              <a:t>Bouns</a:t>
            </a:r>
            <a:r>
              <a:rPr lang="zh-TW" altLang="en-US" sz="2800" dirty="0"/>
              <a:t>：</a:t>
            </a:r>
            <a:endParaRPr lang="en-US" altLang="zh-TW" sz="2800" dirty="0"/>
          </a:p>
          <a:p>
            <a:pPr marL="0" indent="0">
              <a:buNone/>
            </a:pPr>
            <a:endParaRPr lang="en-US" altLang="zh-TW" sz="2800" dirty="0"/>
          </a:p>
          <a:p>
            <a:pPr marL="457200" indent="-457200">
              <a:buAutoNum type="arabicPeriod"/>
            </a:pPr>
            <a:r>
              <a:rPr lang="zh-TW" altLang="en-US" sz="2800" dirty="0"/>
              <a:t>利用多工器</a:t>
            </a:r>
            <a:r>
              <a:rPr lang="en-US" altLang="zh-TW" sz="2800" dirty="0"/>
              <a:t>1</a:t>
            </a:r>
            <a:r>
              <a:rPr lang="zh-TW" altLang="en-US" sz="2800" dirty="0"/>
              <a:t>，選擇正常打球</a:t>
            </a:r>
            <a:r>
              <a:rPr lang="en-US" altLang="zh-TW" sz="2800" dirty="0"/>
              <a:t>(S0)</a:t>
            </a:r>
            <a:r>
              <a:rPr lang="zh-TW" altLang="en-US" sz="2800" dirty="0"/>
              <a:t>，或顯示分數</a:t>
            </a:r>
            <a:r>
              <a:rPr lang="en-US" altLang="zh-TW" sz="2800" dirty="0"/>
              <a:t>(S1)</a:t>
            </a:r>
          </a:p>
          <a:p>
            <a:pPr marL="457200" indent="-457200">
              <a:buFont typeface="Franklin Gothic Book" panose="020B0503020102020204" pitchFamily="34" charset="0"/>
              <a:buAutoNum type="arabicPeriod"/>
            </a:pPr>
            <a:r>
              <a:rPr lang="zh-TW" altLang="en-US" sz="2800" b="1" dirty="0">
                <a:solidFill>
                  <a:srgbClr val="FF0000"/>
                </a:solidFill>
              </a:rPr>
              <a:t>利用多工器</a:t>
            </a:r>
            <a:r>
              <a:rPr lang="en-US" altLang="zh-TW" sz="2800" b="1" dirty="0">
                <a:solidFill>
                  <a:srgbClr val="FF0000"/>
                </a:solidFill>
              </a:rPr>
              <a:t>2</a:t>
            </a:r>
            <a:r>
              <a:rPr lang="zh-TW" altLang="en-US" sz="2800" b="1" dirty="0">
                <a:solidFill>
                  <a:srgbClr val="FF0000"/>
                </a:solidFill>
              </a:rPr>
              <a:t>，選擇正常打球速度</a:t>
            </a:r>
            <a:r>
              <a:rPr lang="en-US" altLang="zh-TW" sz="2800" b="1" dirty="0">
                <a:solidFill>
                  <a:srgbClr val="FF0000"/>
                </a:solidFill>
              </a:rPr>
              <a:t>(S0) </a:t>
            </a:r>
            <a:r>
              <a:rPr lang="zh-TW" altLang="en-US" sz="2800" b="1" dirty="0">
                <a:solidFill>
                  <a:srgbClr val="FF0000"/>
                </a:solidFill>
              </a:rPr>
              <a:t>，或變速球</a:t>
            </a:r>
            <a:r>
              <a:rPr lang="en-US" altLang="zh-TW" sz="2800" b="1" dirty="0">
                <a:solidFill>
                  <a:srgbClr val="FF0000"/>
                </a:solidFill>
              </a:rPr>
              <a:t>(S1)</a:t>
            </a:r>
          </a:p>
          <a:p>
            <a:pPr marL="457200" indent="-457200">
              <a:buAutoNum type="arabicPeriod"/>
            </a:pPr>
            <a:endParaRPr lang="en-US" altLang="zh-TW" sz="2800" dirty="0"/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B9A8D836-D4CF-4F1C-A1A9-3CDF28E00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420843" cy="1485900"/>
          </a:xfrm>
        </p:spPr>
        <p:txBody>
          <a:bodyPr/>
          <a:lstStyle/>
          <a:p>
            <a:r>
              <a:rPr lang="en-US" altLang="zh-TW" dirty="0"/>
              <a:t>4.</a:t>
            </a:r>
            <a:r>
              <a:rPr lang="zh-TW" altLang="en-US" dirty="0"/>
              <a:t> 程式碼（</a:t>
            </a:r>
            <a:r>
              <a:rPr lang="en-US" altLang="zh-TW" dirty="0"/>
              <a:t> Lab6_2</a:t>
            </a:r>
            <a:r>
              <a:rPr lang="zh-TW" altLang="en-US" dirty="0"/>
              <a:t> 乒乓球對打</a:t>
            </a:r>
            <a:r>
              <a:rPr lang="en-US" altLang="zh-TW" dirty="0"/>
              <a:t>A</a:t>
            </a:r>
            <a:r>
              <a:rPr lang="zh-TW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137196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CF0B23-6C07-4E81-936F-5253A9891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420843" cy="1485900"/>
          </a:xfrm>
        </p:spPr>
        <p:txBody>
          <a:bodyPr/>
          <a:lstStyle/>
          <a:p>
            <a:r>
              <a:rPr lang="en-US" altLang="zh-TW" dirty="0"/>
              <a:t>4.</a:t>
            </a:r>
            <a:r>
              <a:rPr lang="zh-TW" altLang="en-US" dirty="0"/>
              <a:t> 程式碼（</a:t>
            </a:r>
            <a:r>
              <a:rPr lang="en-US" altLang="zh-TW" dirty="0"/>
              <a:t>Lab6_1</a:t>
            </a:r>
            <a:r>
              <a:rPr lang="zh-TW" altLang="en-US" dirty="0"/>
              <a:t>，</a:t>
            </a:r>
            <a:r>
              <a:rPr lang="en-US" altLang="zh-TW" dirty="0" err="1"/>
              <a:t>Dinout</a:t>
            </a:r>
            <a:r>
              <a:rPr lang="zh-TW" altLang="en-US" dirty="0"/>
              <a:t> 亮燈電路）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FB5C191-AFE9-4877-AE41-80AFDD359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686" y="2478673"/>
            <a:ext cx="8972827" cy="300853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3709006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CF0B23-6C07-4E81-936F-5253A9891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4.</a:t>
            </a:r>
            <a:r>
              <a:rPr lang="zh-TW" altLang="en-US" dirty="0"/>
              <a:t> 程式碼（</a:t>
            </a:r>
            <a:r>
              <a:rPr lang="en-US" altLang="zh-TW" dirty="0"/>
              <a:t>Lab6_1</a:t>
            </a:r>
            <a:r>
              <a:rPr lang="zh-TW" altLang="en-US" dirty="0"/>
              <a:t>，</a:t>
            </a:r>
            <a:r>
              <a:rPr lang="en-US" altLang="zh-TW" dirty="0" err="1"/>
              <a:t>Dinout</a:t>
            </a:r>
            <a:r>
              <a:rPr lang="zh-TW" altLang="en-US" dirty="0"/>
              <a:t> 亮燈解說）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10FE6BA-89D4-464D-A405-49E914B8A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2007821"/>
            <a:ext cx="4753160" cy="4412954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EB5A30B-B510-4B46-9569-8DB6941A2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509" y="4339071"/>
            <a:ext cx="3985241" cy="208170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DE765286-1AD3-40E6-8AA2-73AFBC65F5E5}"/>
              </a:ext>
            </a:extLst>
          </p:cNvPr>
          <p:cNvSpPr/>
          <p:nvPr/>
        </p:nvSpPr>
        <p:spPr>
          <a:xfrm>
            <a:off x="1514475" y="4847208"/>
            <a:ext cx="4042945" cy="157356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E865747B-1D05-4C3A-83F0-0D4738793497}"/>
              </a:ext>
            </a:extLst>
          </p:cNvPr>
          <p:cNvSpPr txBox="1">
            <a:spLocks/>
          </p:cNvSpPr>
          <p:nvPr/>
        </p:nvSpPr>
        <p:spPr>
          <a:xfrm>
            <a:off x="3527068" y="4288098"/>
            <a:ext cx="2007320" cy="479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200" b="1" dirty="0" err="1">
                <a:solidFill>
                  <a:srgbClr val="00B050"/>
                </a:solidFill>
              </a:rPr>
              <a:t>Inout</a:t>
            </a:r>
            <a:r>
              <a:rPr lang="zh-TW" altLang="en-US" sz="2200" b="1" dirty="0">
                <a:solidFill>
                  <a:srgbClr val="00B050"/>
                </a:solidFill>
              </a:rPr>
              <a:t> 控制</a:t>
            </a:r>
            <a:endParaRPr lang="en-US" altLang="zh-TW" sz="2200" b="1" dirty="0">
              <a:solidFill>
                <a:srgbClr val="00B050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AA7A5DE-F301-41B8-9571-60BEDE330B0B}"/>
              </a:ext>
            </a:extLst>
          </p:cNvPr>
          <p:cNvSpPr/>
          <p:nvPr/>
        </p:nvSpPr>
        <p:spPr>
          <a:xfrm>
            <a:off x="6372227" y="4286121"/>
            <a:ext cx="4023523" cy="2134654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3C035798-C477-40CE-A22C-A3DD62AEE02B}"/>
              </a:ext>
            </a:extLst>
          </p:cNvPr>
          <p:cNvSpPr txBox="1">
            <a:spLocks/>
          </p:cNvSpPr>
          <p:nvPr/>
        </p:nvSpPr>
        <p:spPr>
          <a:xfrm>
            <a:off x="8460039" y="5321103"/>
            <a:ext cx="2232929" cy="11526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spcBef>
                <a:spcPts val="0"/>
              </a:spcBef>
              <a:buFont typeface="Franklin Gothic Book" panose="020B0503020102020204" pitchFamily="34" charset="0"/>
              <a:buNone/>
            </a:pPr>
            <a:r>
              <a:rPr lang="en-US" altLang="zh-TW" sz="2200" b="1" dirty="0">
                <a:solidFill>
                  <a:srgbClr val="7030A0"/>
                </a:solidFill>
              </a:rPr>
              <a:t>Din</a:t>
            </a:r>
            <a:r>
              <a:rPr lang="zh-TW" altLang="en-US" sz="2200" b="1" dirty="0">
                <a:solidFill>
                  <a:srgbClr val="7030A0"/>
                </a:solidFill>
              </a:rPr>
              <a:t>收到訊號</a:t>
            </a:r>
            <a:endParaRPr lang="en-US" altLang="zh-TW" sz="2200" b="1" dirty="0">
              <a:solidFill>
                <a:srgbClr val="7030A0"/>
              </a:solidFill>
            </a:endParaRPr>
          </a:p>
          <a:p>
            <a:pPr marL="0" indent="0">
              <a:lnSpc>
                <a:spcPts val="3000"/>
              </a:lnSpc>
              <a:spcBef>
                <a:spcPts val="0"/>
              </a:spcBef>
              <a:buFont typeface="Franklin Gothic Book" panose="020B0503020102020204" pitchFamily="34" charset="0"/>
              <a:buNone/>
            </a:pPr>
            <a:r>
              <a:rPr lang="zh-TW" altLang="en-US" sz="2200" b="1" dirty="0">
                <a:solidFill>
                  <a:srgbClr val="7030A0"/>
                </a:solidFill>
              </a:rPr>
              <a:t>則亮燈</a:t>
            </a:r>
            <a:endParaRPr lang="en-US" altLang="zh-TW" sz="2200" b="1" dirty="0">
              <a:solidFill>
                <a:srgbClr val="7030A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727D8FD-B095-4F7F-B595-933BC990CE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302"/>
          <a:stretch/>
        </p:blipFill>
        <p:spPr>
          <a:xfrm>
            <a:off x="6372227" y="1517673"/>
            <a:ext cx="4117764" cy="266907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572938B7-7C6F-4220-904E-3641307F29FE}"/>
              </a:ext>
            </a:extLst>
          </p:cNvPr>
          <p:cNvSpPr/>
          <p:nvPr/>
        </p:nvSpPr>
        <p:spPr>
          <a:xfrm>
            <a:off x="6372227" y="2785479"/>
            <a:ext cx="4023523" cy="11828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5FC1DF74-5333-4EA2-96F3-2F1431F54FF6}"/>
              </a:ext>
            </a:extLst>
          </p:cNvPr>
          <p:cNvSpPr txBox="1">
            <a:spLocks/>
          </p:cNvSpPr>
          <p:nvPr/>
        </p:nvSpPr>
        <p:spPr>
          <a:xfrm>
            <a:off x="7901127" y="1499543"/>
            <a:ext cx="4117764" cy="22027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spcBef>
                <a:spcPts val="0"/>
              </a:spcBef>
              <a:buFont typeface="Franklin Gothic Book" panose="020B0503020102020204" pitchFamily="34" charset="0"/>
              <a:buNone/>
            </a:pPr>
            <a:r>
              <a:rPr lang="zh-TW" altLang="en-US" sz="2200" b="1" dirty="0">
                <a:solidFill>
                  <a:srgbClr val="FF0000"/>
                </a:solidFill>
              </a:rPr>
              <a:t>總電路合成</a:t>
            </a:r>
            <a:r>
              <a:rPr lang="en-US" altLang="zh-TW" sz="2200" b="1" dirty="0">
                <a:solidFill>
                  <a:srgbClr val="FF0000"/>
                </a:solidFill>
              </a:rPr>
              <a:t>!!</a:t>
            </a:r>
          </a:p>
          <a:p>
            <a:pPr marL="0" indent="0">
              <a:lnSpc>
                <a:spcPts val="3000"/>
              </a:lnSpc>
              <a:spcBef>
                <a:spcPts val="0"/>
              </a:spcBef>
              <a:buFont typeface="Franklin Gothic Book" panose="020B0503020102020204" pitchFamily="34" charset="0"/>
              <a:buNone/>
            </a:pPr>
            <a:r>
              <a:rPr lang="zh-TW" altLang="en-US" sz="2200" b="1" dirty="0">
                <a:solidFill>
                  <a:srgbClr val="FF0000"/>
                </a:solidFill>
              </a:rPr>
              <a:t>除頻、按鈕防彈跳，前幾次作業已解釋，不多敘述</a:t>
            </a:r>
            <a:endParaRPr lang="en-US" altLang="zh-TW" sz="2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701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9F6CD9-CD79-4C83-986D-3900DC347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Lab6_2</a:t>
            </a:r>
            <a:r>
              <a:rPr lang="zh-TW" altLang="en-US" dirty="0"/>
              <a:t> 程式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8CB17A7-A8D7-421F-8930-EC0D898A3B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5924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208E2A-D829-4233-88F1-0CE34CD9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4.</a:t>
            </a:r>
            <a:r>
              <a:rPr lang="zh-TW" altLang="en-US" dirty="0"/>
              <a:t> 程式碼（</a:t>
            </a:r>
            <a:r>
              <a:rPr lang="en-US" altLang="zh-TW" dirty="0"/>
              <a:t>Lab6_2</a:t>
            </a:r>
            <a:r>
              <a:rPr lang="zh-TW" altLang="en-US" dirty="0"/>
              <a:t>，乒乓對打電路）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FE148F-CB49-4864-9CDB-FBD099788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147" y="2485748"/>
            <a:ext cx="10683723" cy="345341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027203A-3C70-48CD-A271-A0BB1EE50055}"/>
              </a:ext>
            </a:extLst>
          </p:cNvPr>
          <p:cNvSpPr/>
          <p:nvPr/>
        </p:nvSpPr>
        <p:spPr>
          <a:xfrm>
            <a:off x="2910761" y="2878445"/>
            <a:ext cx="1101945" cy="123191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F92A4CC3-BCA0-40D9-8359-83C4DD5708FC}"/>
              </a:ext>
            </a:extLst>
          </p:cNvPr>
          <p:cNvSpPr txBox="1">
            <a:spLocks/>
          </p:cNvSpPr>
          <p:nvPr/>
        </p:nvSpPr>
        <p:spPr>
          <a:xfrm>
            <a:off x="2910761" y="2442492"/>
            <a:ext cx="1849305" cy="479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b="1" dirty="0">
                <a:solidFill>
                  <a:srgbClr val="0070C0"/>
                </a:solidFill>
              </a:rPr>
              <a:t>4</a:t>
            </a:r>
            <a:r>
              <a:rPr lang="zh-TW" altLang="en-US" b="1" dirty="0">
                <a:solidFill>
                  <a:srgbClr val="0070C0"/>
                </a:solidFill>
              </a:rPr>
              <a:t>種頻率</a:t>
            </a:r>
            <a:endParaRPr lang="en-US" altLang="zh-TW" b="1" dirty="0">
              <a:solidFill>
                <a:srgbClr val="0070C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DCECFC5-4F4B-4742-B016-25860824658C}"/>
              </a:ext>
            </a:extLst>
          </p:cNvPr>
          <p:cNvSpPr/>
          <p:nvPr/>
        </p:nvSpPr>
        <p:spPr>
          <a:xfrm>
            <a:off x="8851402" y="2921703"/>
            <a:ext cx="1101945" cy="112325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7F5FE4D6-3F35-4AEB-9352-E31C018A6CFF}"/>
              </a:ext>
            </a:extLst>
          </p:cNvPr>
          <p:cNvSpPr txBox="1">
            <a:spLocks/>
          </p:cNvSpPr>
          <p:nvPr/>
        </p:nvSpPr>
        <p:spPr>
          <a:xfrm>
            <a:off x="8780381" y="2485748"/>
            <a:ext cx="2636302" cy="4792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b="1" dirty="0">
                <a:solidFill>
                  <a:schemeClr val="tx1"/>
                </a:solidFill>
              </a:rPr>
              <a:t>暫時不用：亂數變速球</a:t>
            </a:r>
            <a:endParaRPr lang="en-US" altLang="zh-TW" b="1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AEB08FC-EB4D-4375-8627-31B88D015DCC}"/>
              </a:ext>
            </a:extLst>
          </p:cNvPr>
          <p:cNvSpPr/>
          <p:nvPr/>
        </p:nvSpPr>
        <p:spPr>
          <a:xfrm>
            <a:off x="4616753" y="4495661"/>
            <a:ext cx="985057" cy="87533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755E263C-6158-4F38-9E81-DD17516816CD}"/>
              </a:ext>
            </a:extLst>
          </p:cNvPr>
          <p:cNvSpPr txBox="1">
            <a:spLocks/>
          </p:cNvSpPr>
          <p:nvPr/>
        </p:nvSpPr>
        <p:spPr>
          <a:xfrm>
            <a:off x="4435345" y="5477868"/>
            <a:ext cx="1660655" cy="479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b="1" dirty="0" err="1">
                <a:solidFill>
                  <a:srgbClr val="FF0000"/>
                </a:solidFill>
              </a:rPr>
              <a:t>Btn</a:t>
            </a:r>
            <a:r>
              <a:rPr lang="en-US" altLang="zh-TW" b="1" dirty="0">
                <a:solidFill>
                  <a:srgbClr val="FF0000"/>
                </a:solidFill>
              </a:rPr>
              <a:t>_</a:t>
            </a:r>
            <a:r>
              <a:rPr lang="zh-TW" altLang="en-US" b="1" dirty="0">
                <a:solidFill>
                  <a:srgbClr val="FF0000"/>
                </a:solidFill>
              </a:rPr>
              <a:t>防彈跳</a:t>
            </a:r>
            <a:endParaRPr lang="en-US" altLang="zh-TW" b="1" dirty="0">
              <a:solidFill>
                <a:srgbClr val="FF0000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8BCCBC4-6F17-4538-AF22-DD430DC390D1}"/>
              </a:ext>
            </a:extLst>
          </p:cNvPr>
          <p:cNvSpPr/>
          <p:nvPr/>
        </p:nvSpPr>
        <p:spPr>
          <a:xfrm>
            <a:off x="8851402" y="4554394"/>
            <a:ext cx="2946468" cy="112325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5F1F9224-2EF2-469F-A956-BA675213E5B4}"/>
              </a:ext>
            </a:extLst>
          </p:cNvPr>
          <p:cNvSpPr txBox="1">
            <a:spLocks/>
          </p:cNvSpPr>
          <p:nvPr/>
        </p:nvSpPr>
        <p:spPr>
          <a:xfrm>
            <a:off x="9170998" y="6015062"/>
            <a:ext cx="2446913" cy="479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b="1" dirty="0">
                <a:solidFill>
                  <a:srgbClr val="FF0000"/>
                </a:solidFill>
              </a:rPr>
              <a:t>選遊戲 </a:t>
            </a:r>
            <a:r>
              <a:rPr lang="en-US" altLang="zh-TW" b="1" dirty="0">
                <a:solidFill>
                  <a:srgbClr val="FF0000"/>
                </a:solidFill>
              </a:rPr>
              <a:t>or </a:t>
            </a:r>
            <a:r>
              <a:rPr lang="zh-TW" altLang="en-US" b="1" dirty="0">
                <a:solidFill>
                  <a:srgbClr val="FF0000"/>
                </a:solidFill>
              </a:rPr>
              <a:t>看分數</a:t>
            </a:r>
            <a:endParaRPr lang="en-US" altLang="zh-TW" b="1" dirty="0">
              <a:solidFill>
                <a:srgbClr val="FF000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20B9C7-BBA5-4005-B669-70AC3BA79169}"/>
              </a:ext>
            </a:extLst>
          </p:cNvPr>
          <p:cNvSpPr/>
          <p:nvPr/>
        </p:nvSpPr>
        <p:spPr>
          <a:xfrm>
            <a:off x="6326820" y="3130786"/>
            <a:ext cx="1787370" cy="1423607"/>
          </a:xfrm>
          <a:prstGeom prst="rect">
            <a:avLst/>
          </a:prstGeom>
          <a:noFill/>
          <a:ln w="1905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6600"/>
              </a:solidFill>
            </a:endParaRP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73571DD2-C5A0-471D-8547-F35FB40DC8C7}"/>
              </a:ext>
            </a:extLst>
          </p:cNvPr>
          <p:cNvSpPr txBox="1">
            <a:spLocks/>
          </p:cNvSpPr>
          <p:nvPr/>
        </p:nvSpPr>
        <p:spPr>
          <a:xfrm>
            <a:off x="6389693" y="2568662"/>
            <a:ext cx="2446913" cy="479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b="1" dirty="0">
                <a:solidFill>
                  <a:srgbClr val="FF6600"/>
                </a:solidFill>
              </a:rPr>
              <a:t>FSM </a:t>
            </a:r>
            <a:r>
              <a:rPr lang="zh-TW" altLang="en-US" b="1" dirty="0">
                <a:solidFill>
                  <a:srgbClr val="FF6600"/>
                </a:solidFill>
              </a:rPr>
              <a:t>狀態機</a:t>
            </a:r>
            <a:endParaRPr lang="en-US" altLang="zh-TW" b="1" dirty="0">
              <a:solidFill>
                <a:srgbClr val="FF6600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E7E0D23-D418-4071-AD00-B3BBD261C574}"/>
              </a:ext>
            </a:extLst>
          </p:cNvPr>
          <p:cNvSpPr/>
          <p:nvPr/>
        </p:nvSpPr>
        <p:spPr>
          <a:xfrm>
            <a:off x="4482297" y="3129228"/>
            <a:ext cx="1234922" cy="1259556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7030A0"/>
              </a:solidFill>
            </a:endParaRPr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D0A34A87-DBF9-4577-8ABB-E92D9ED9099B}"/>
              </a:ext>
            </a:extLst>
          </p:cNvPr>
          <p:cNvSpPr txBox="1">
            <a:spLocks/>
          </p:cNvSpPr>
          <p:nvPr/>
        </p:nvSpPr>
        <p:spPr>
          <a:xfrm>
            <a:off x="4408316" y="2038786"/>
            <a:ext cx="1382884" cy="960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600" b="1" dirty="0" err="1">
                <a:solidFill>
                  <a:srgbClr val="7030A0"/>
                </a:solidFill>
              </a:rPr>
              <a:t>Bouns</a:t>
            </a:r>
            <a:r>
              <a:rPr lang="en-US" altLang="zh-TW" sz="2600" b="1" dirty="0">
                <a:solidFill>
                  <a:srgbClr val="7030A0"/>
                </a:solidFill>
              </a:rPr>
              <a:t>!!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600" b="1" dirty="0">
                <a:solidFill>
                  <a:srgbClr val="7030A0"/>
                </a:solidFill>
              </a:rPr>
              <a:t>2</a:t>
            </a:r>
            <a:r>
              <a:rPr lang="zh-TW" altLang="en-US" sz="2600" b="1" dirty="0">
                <a:solidFill>
                  <a:srgbClr val="7030A0"/>
                </a:solidFill>
              </a:rPr>
              <a:t>段變速</a:t>
            </a:r>
            <a:endParaRPr lang="en-US" altLang="zh-TW" sz="26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404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CF0B23-6C07-4E81-936F-5253A9891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4.</a:t>
            </a:r>
            <a:r>
              <a:rPr lang="zh-TW" altLang="en-US" dirty="0"/>
              <a:t> 程式碼（</a:t>
            </a:r>
            <a:r>
              <a:rPr lang="en-US" altLang="zh-TW" dirty="0"/>
              <a:t>Lab6_2</a:t>
            </a:r>
            <a:r>
              <a:rPr lang="zh-TW" altLang="en-US" dirty="0"/>
              <a:t>，乒乓對打解說）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7DEBD47-AEF4-46DE-B6A2-1C566DD25015}"/>
              </a:ext>
            </a:extLst>
          </p:cNvPr>
          <p:cNvSpPr/>
          <p:nvPr/>
        </p:nvSpPr>
        <p:spPr>
          <a:xfrm>
            <a:off x="1088869" y="2032987"/>
            <a:ext cx="10404745" cy="38135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957305A5-70B2-4557-B713-1BE80A106DA2}"/>
              </a:ext>
            </a:extLst>
          </p:cNvPr>
          <p:cNvSpPr txBox="1">
            <a:spLocks/>
          </p:cNvSpPr>
          <p:nvPr/>
        </p:nvSpPr>
        <p:spPr>
          <a:xfrm>
            <a:off x="1667638" y="2313009"/>
            <a:ext cx="2168136" cy="4792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sz="2800" b="1" dirty="0">
                <a:solidFill>
                  <a:srgbClr val="FF0000"/>
                </a:solidFill>
              </a:rPr>
              <a:t>總電路合成</a:t>
            </a:r>
            <a:endParaRPr lang="en-US" altLang="zh-TW" sz="2800" b="1" dirty="0">
              <a:solidFill>
                <a:srgbClr val="FF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1A38CD6-0A0D-4871-B639-0EE64E313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556" y="3028864"/>
            <a:ext cx="4966437" cy="2817719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F1548D0E-3F74-49A0-9C66-45C13C15A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242" y="3028865"/>
            <a:ext cx="5143197" cy="281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068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295BC0CE-6733-4A74-95B2-68FEB4D4E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583" y="348736"/>
            <a:ext cx="9601200" cy="745724"/>
          </a:xfrm>
        </p:spPr>
        <p:txBody>
          <a:bodyPr>
            <a:normAutofit/>
          </a:bodyPr>
          <a:lstStyle/>
          <a:p>
            <a:r>
              <a:rPr lang="en-US" altLang="zh-TW" sz="3600" dirty="0"/>
              <a:t>4.</a:t>
            </a:r>
            <a:r>
              <a:rPr lang="zh-TW" altLang="en-US" sz="3600" dirty="0"/>
              <a:t> 程式碼（</a:t>
            </a:r>
            <a:r>
              <a:rPr lang="en-US" altLang="zh-TW" sz="3600" dirty="0"/>
              <a:t>Lab6_2</a:t>
            </a:r>
            <a:r>
              <a:rPr lang="zh-TW" altLang="en-US" sz="3600" dirty="0"/>
              <a:t>，乒乓對打解說，</a:t>
            </a:r>
            <a:r>
              <a:rPr lang="en-US" altLang="zh-TW" sz="3600" dirty="0"/>
              <a:t>FSM</a:t>
            </a:r>
            <a:r>
              <a:rPr lang="zh-TW" altLang="en-US" sz="3600" dirty="0"/>
              <a:t>）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F98FF44-481A-436B-A534-98203D8FF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070"/>
          <a:stretch/>
        </p:blipFill>
        <p:spPr>
          <a:xfrm>
            <a:off x="913103" y="1425368"/>
            <a:ext cx="2875392" cy="3109266"/>
          </a:xfrm>
          <a:prstGeom prst="rect">
            <a:avLst/>
          </a:prstGeom>
          <a:ln w="28575">
            <a:solidFill>
              <a:srgbClr val="0070C0"/>
            </a:solidFill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2706881B-A12B-4A19-9FEF-E17721D4B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285" y="1416176"/>
            <a:ext cx="4328743" cy="323386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3AA21B6E-8195-422E-AF24-A322DD4AD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9285" y="4575126"/>
            <a:ext cx="4328743" cy="2164372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3F6D52D2-7DFE-4BDE-862C-461E8862DCB2}"/>
              </a:ext>
            </a:extLst>
          </p:cNvPr>
          <p:cNvSpPr/>
          <p:nvPr/>
        </p:nvSpPr>
        <p:spPr>
          <a:xfrm>
            <a:off x="3969285" y="1416176"/>
            <a:ext cx="4328742" cy="5337504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內容版面配置區 2">
            <a:extLst>
              <a:ext uri="{FF2B5EF4-FFF2-40B4-BE49-F238E27FC236}">
                <a16:creationId xmlns:a16="http://schemas.microsoft.com/office/drawing/2014/main" id="{287621E8-B103-4C68-9879-14CC6FE3D90C}"/>
              </a:ext>
            </a:extLst>
          </p:cNvPr>
          <p:cNvSpPr txBox="1">
            <a:spLocks/>
          </p:cNvSpPr>
          <p:nvPr/>
        </p:nvSpPr>
        <p:spPr>
          <a:xfrm>
            <a:off x="6442594" y="1902869"/>
            <a:ext cx="1526959" cy="539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sz="2600" b="1" dirty="0">
                <a:solidFill>
                  <a:srgbClr val="FF0000"/>
                </a:solidFill>
              </a:rPr>
              <a:t>決定狀態</a:t>
            </a:r>
            <a:endParaRPr lang="en-US" altLang="zh-TW" sz="2600" b="1" dirty="0">
              <a:solidFill>
                <a:srgbClr val="FF0000"/>
              </a:solidFill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C3B4E22C-1F36-4FD9-B8F8-D395690591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3085" y="1425368"/>
            <a:ext cx="3552466" cy="3595526"/>
          </a:xfrm>
          <a:prstGeom prst="rect">
            <a:avLst/>
          </a:prstGeom>
          <a:ln w="28575">
            <a:solidFill>
              <a:srgbClr val="7030A0"/>
            </a:solidFill>
          </a:ln>
        </p:spPr>
      </p:pic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FACFB910-CACD-42E7-AFA3-DB85B8CCDD88}"/>
              </a:ext>
            </a:extLst>
          </p:cNvPr>
          <p:cNvSpPr txBox="1">
            <a:spLocks/>
          </p:cNvSpPr>
          <p:nvPr/>
        </p:nvSpPr>
        <p:spPr>
          <a:xfrm>
            <a:off x="2585993" y="1654453"/>
            <a:ext cx="1526959" cy="539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600" b="1" dirty="0" err="1">
                <a:solidFill>
                  <a:srgbClr val="FF0000"/>
                </a:solidFill>
              </a:rPr>
              <a:t>inout</a:t>
            </a:r>
            <a:endParaRPr lang="en-US" altLang="zh-TW" sz="2600" b="1" dirty="0">
              <a:solidFill>
                <a:srgbClr val="FF0000"/>
              </a:solidFill>
            </a:endParaRP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AAC9A58A-3557-401F-B815-28E6A7551AE2}"/>
              </a:ext>
            </a:extLst>
          </p:cNvPr>
          <p:cNvSpPr txBox="1">
            <a:spLocks/>
          </p:cNvSpPr>
          <p:nvPr/>
        </p:nvSpPr>
        <p:spPr>
          <a:xfrm>
            <a:off x="8809907" y="5179861"/>
            <a:ext cx="3215644" cy="114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200" b="1" dirty="0" err="1">
                <a:solidFill>
                  <a:srgbClr val="7030A0"/>
                </a:solidFill>
              </a:rPr>
              <a:t>Dout</a:t>
            </a:r>
            <a:r>
              <a:rPr lang="zh-TW" altLang="en-US" sz="2200" b="1" dirty="0">
                <a:solidFill>
                  <a:srgbClr val="7030A0"/>
                </a:solidFill>
              </a:rPr>
              <a:t>強制發出</a:t>
            </a:r>
            <a:r>
              <a:rPr lang="en-US" altLang="zh-TW" sz="2200" b="1" dirty="0">
                <a:solidFill>
                  <a:srgbClr val="7030A0"/>
                </a:solidFill>
              </a:rPr>
              <a:t>7</a:t>
            </a:r>
            <a:r>
              <a:rPr lang="zh-TW" altLang="en-US" sz="2200" b="1" dirty="0">
                <a:solidFill>
                  <a:srgbClr val="7030A0"/>
                </a:solidFill>
              </a:rPr>
              <a:t>個</a:t>
            </a:r>
            <a:r>
              <a:rPr lang="en-US" altLang="zh-TW" sz="2200" b="1" dirty="0" err="1">
                <a:solidFill>
                  <a:srgbClr val="7030A0"/>
                </a:solidFill>
              </a:rPr>
              <a:t>clk</a:t>
            </a:r>
            <a:endParaRPr lang="en-US" altLang="zh-TW" sz="2200" b="1" dirty="0">
              <a:solidFill>
                <a:srgbClr val="7030A0"/>
              </a:solidFill>
            </a:endParaRP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sz="2200" b="1" dirty="0">
                <a:solidFill>
                  <a:srgbClr val="7030A0"/>
                </a:solidFill>
              </a:rPr>
              <a:t>避免對方時脈出問題</a:t>
            </a:r>
            <a:endParaRPr lang="en-US" altLang="zh-TW" sz="2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237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295BC0CE-6733-4A74-95B2-68FEB4D4E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583" y="348736"/>
            <a:ext cx="9601200" cy="745724"/>
          </a:xfrm>
        </p:spPr>
        <p:txBody>
          <a:bodyPr>
            <a:normAutofit/>
          </a:bodyPr>
          <a:lstStyle/>
          <a:p>
            <a:r>
              <a:rPr lang="en-US" altLang="zh-TW" sz="3600" dirty="0"/>
              <a:t>4.</a:t>
            </a:r>
            <a:r>
              <a:rPr lang="zh-TW" altLang="en-US" sz="3600" dirty="0"/>
              <a:t> 程式碼（</a:t>
            </a:r>
            <a:r>
              <a:rPr lang="en-US" altLang="zh-TW" sz="3600" dirty="0"/>
              <a:t>Lab6_2</a:t>
            </a:r>
            <a:r>
              <a:rPr lang="zh-TW" altLang="en-US" sz="3600" dirty="0"/>
              <a:t>，乒乓對打解說，</a:t>
            </a:r>
            <a:r>
              <a:rPr lang="en-US" altLang="zh-TW" sz="3600" dirty="0"/>
              <a:t>FSM</a:t>
            </a:r>
            <a:r>
              <a:rPr lang="zh-TW" altLang="en-US" sz="3600" dirty="0"/>
              <a:t>）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4384488-2DD6-4C16-ABDE-AC26E12CE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159" y="1539150"/>
            <a:ext cx="4989251" cy="277962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814A39F-4D74-4DEF-8836-CE8781A48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3"/>
          <a:stretch/>
        </p:blipFill>
        <p:spPr>
          <a:xfrm>
            <a:off x="1222159" y="4318775"/>
            <a:ext cx="4989251" cy="196145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B1FE37D0-96AE-4486-87CF-0A767F8CA49B}"/>
              </a:ext>
            </a:extLst>
          </p:cNvPr>
          <p:cNvSpPr/>
          <p:nvPr/>
        </p:nvSpPr>
        <p:spPr>
          <a:xfrm>
            <a:off x="1222158" y="1539150"/>
            <a:ext cx="4989251" cy="4741083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E54E65C1-52EE-4CE5-A0E4-10D52749A9C1}"/>
              </a:ext>
            </a:extLst>
          </p:cNvPr>
          <p:cNvSpPr txBox="1">
            <a:spLocks/>
          </p:cNvSpPr>
          <p:nvPr/>
        </p:nvSpPr>
        <p:spPr>
          <a:xfrm>
            <a:off x="4308993" y="1942029"/>
            <a:ext cx="1902416" cy="539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sz="2600" b="1" dirty="0">
                <a:solidFill>
                  <a:srgbClr val="FF0000"/>
                </a:solidFill>
              </a:rPr>
              <a:t>加分判定</a:t>
            </a:r>
            <a:endParaRPr lang="en-US" altLang="zh-TW" sz="2600" b="1" dirty="0">
              <a:solidFill>
                <a:srgbClr val="FF000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FBEDA6A-DC30-46BA-B9F4-2C79E55D0A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7780" y="2249493"/>
            <a:ext cx="5620926" cy="4030740"/>
          </a:xfrm>
          <a:prstGeom prst="rect">
            <a:avLst/>
          </a:prstGeom>
          <a:ln w="28575">
            <a:solidFill>
              <a:srgbClr val="FF6600"/>
            </a:solidFill>
          </a:ln>
        </p:spPr>
      </p:pic>
      <p:sp>
        <p:nvSpPr>
          <p:cNvPr id="23" name="內容版面配置區 2">
            <a:extLst>
              <a:ext uri="{FF2B5EF4-FFF2-40B4-BE49-F238E27FC236}">
                <a16:creationId xmlns:a16="http://schemas.microsoft.com/office/drawing/2014/main" id="{4AF61F5D-9B4E-473B-85A7-87C404991D25}"/>
              </a:ext>
            </a:extLst>
          </p:cNvPr>
          <p:cNvSpPr txBox="1">
            <a:spLocks/>
          </p:cNvSpPr>
          <p:nvPr/>
        </p:nvSpPr>
        <p:spPr>
          <a:xfrm>
            <a:off x="10071899" y="2605391"/>
            <a:ext cx="1902416" cy="539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sz="2600" b="1" dirty="0">
                <a:solidFill>
                  <a:srgbClr val="FF0000"/>
                </a:solidFill>
              </a:rPr>
              <a:t>移位暫存</a:t>
            </a:r>
            <a:endParaRPr lang="en-US" altLang="zh-TW" sz="2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334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B7E51-9833-4F95-9159-A5B347BB0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0.</a:t>
            </a:r>
            <a:r>
              <a:rPr lang="zh-TW" altLang="en-US" dirty="0"/>
              <a:t> 團隊分工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635D7C-7C35-439E-8366-C21325213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88598"/>
            <a:ext cx="9601200" cy="4183602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TW" altLang="en-US" sz="2400" dirty="0"/>
              <a:t>本團隊共兩人：楊博宇、高英棋</a:t>
            </a:r>
            <a:endParaRPr lang="en-US" altLang="zh-TW" sz="2400" dirty="0"/>
          </a:p>
          <a:p>
            <a:pPr marL="0" indent="0">
              <a:lnSpc>
                <a:spcPct val="110000"/>
              </a:lnSpc>
              <a:buNone/>
            </a:pPr>
            <a:endParaRPr lang="en-US" altLang="zh-TW" sz="2400" b="1" dirty="0">
              <a:solidFill>
                <a:schemeClr val="tx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400" b="1" dirty="0">
                <a:solidFill>
                  <a:schemeClr val="tx1"/>
                </a:solidFill>
              </a:rPr>
              <a:t>分工：</a:t>
            </a:r>
            <a:endParaRPr lang="en-US" altLang="zh-TW" sz="2400" b="1" dirty="0">
              <a:solidFill>
                <a:schemeClr val="tx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400" dirty="0">
                <a:solidFill>
                  <a:schemeClr val="tx1"/>
                </a:solidFill>
              </a:rPr>
              <a:t>楊博宇：</a:t>
            </a:r>
            <a:r>
              <a:rPr lang="en-US" altLang="zh-TW" sz="2400" dirty="0">
                <a:solidFill>
                  <a:schemeClr val="tx1"/>
                </a:solidFill>
              </a:rPr>
              <a:t>Coding</a:t>
            </a:r>
            <a:r>
              <a:rPr lang="zh-TW" altLang="en-US" sz="2400" dirty="0">
                <a:solidFill>
                  <a:schemeClr val="tx1"/>
                </a:solidFill>
              </a:rPr>
              <a:t>、分析設計、系統切割</a:t>
            </a:r>
            <a:r>
              <a:rPr lang="en-US" altLang="zh-TW" sz="2400" dirty="0">
                <a:solidFill>
                  <a:schemeClr val="tx1"/>
                </a:solidFill>
              </a:rPr>
              <a:t>…</a:t>
            </a:r>
            <a:r>
              <a:rPr lang="zh-TW" altLang="en-US" sz="2400" dirty="0">
                <a:solidFill>
                  <a:schemeClr val="tx1"/>
                </a:solidFill>
              </a:rPr>
              <a:t>等等程式設計環節，準備電阻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en-US" altLang="zh-TW" sz="2400" dirty="0">
              <a:solidFill>
                <a:schemeClr val="tx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400" dirty="0"/>
              <a:t>高英棋：程式協助</a:t>
            </a:r>
            <a:r>
              <a:rPr lang="en-US" altLang="zh-TW" sz="2400" dirty="0"/>
              <a:t>Debug</a:t>
            </a:r>
            <a:r>
              <a:rPr lang="zh-TW" altLang="en-US" sz="2400" dirty="0"/>
              <a:t>、協助課堂紀錄、提供大麵包版、杜邦線</a:t>
            </a:r>
            <a:r>
              <a:rPr lang="en-US" altLang="zh-TW" sz="2400" dirty="0"/>
              <a:t>…</a:t>
            </a:r>
            <a:r>
              <a:rPr lang="zh-TW" altLang="en-US" sz="2400" dirty="0"/>
              <a:t>等等硬件設備</a:t>
            </a:r>
            <a:endParaRPr lang="en-US" altLang="zh-TW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0614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295BC0CE-6733-4A74-95B2-68FEB4D4E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583" y="348736"/>
            <a:ext cx="10547856" cy="745724"/>
          </a:xfrm>
        </p:spPr>
        <p:txBody>
          <a:bodyPr>
            <a:normAutofit/>
          </a:bodyPr>
          <a:lstStyle/>
          <a:p>
            <a:r>
              <a:rPr lang="en-US" altLang="zh-TW" sz="3600" dirty="0"/>
              <a:t>4.</a:t>
            </a:r>
            <a:r>
              <a:rPr lang="zh-TW" altLang="en-US" sz="3600" dirty="0"/>
              <a:t> 程式碼（</a:t>
            </a:r>
            <a:r>
              <a:rPr lang="en-US" altLang="zh-TW" sz="3600" dirty="0"/>
              <a:t>Lab6_2</a:t>
            </a:r>
            <a:r>
              <a:rPr lang="zh-TW" altLang="en-US" sz="3600" dirty="0"/>
              <a:t>，乒乓對打解說，</a:t>
            </a:r>
            <a:r>
              <a:rPr lang="en-US" altLang="zh-TW" sz="3600" dirty="0"/>
              <a:t>MUX</a:t>
            </a:r>
            <a:r>
              <a:rPr lang="zh-TW" altLang="en-US" sz="3600" dirty="0"/>
              <a:t>、除頻）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42647D4-0B10-453F-958E-DD434A097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323" y="1701600"/>
            <a:ext cx="4091033" cy="4876069"/>
          </a:xfrm>
          <a:prstGeom prst="rect">
            <a:avLst/>
          </a:prstGeom>
          <a:ln w="28575">
            <a:solidFill>
              <a:srgbClr val="002060"/>
            </a:solidFill>
          </a:ln>
        </p:spPr>
      </p:pic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6FAC6324-6FEC-42AA-A491-3E641833D65E}"/>
              </a:ext>
            </a:extLst>
          </p:cNvPr>
          <p:cNvSpPr txBox="1">
            <a:spLocks/>
          </p:cNvSpPr>
          <p:nvPr/>
        </p:nvSpPr>
        <p:spPr>
          <a:xfrm>
            <a:off x="3441940" y="2661118"/>
            <a:ext cx="1902416" cy="539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600" b="1" dirty="0">
                <a:solidFill>
                  <a:srgbClr val="FF0000"/>
                </a:solidFill>
              </a:rPr>
              <a:t>MUX-2to1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A6238EE-D9A1-4AA4-9497-03C59587B5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8"/>
          <a:stretch/>
        </p:blipFill>
        <p:spPr>
          <a:xfrm>
            <a:off x="5788239" y="1701600"/>
            <a:ext cx="5506389" cy="4876069"/>
          </a:xfrm>
          <a:prstGeom prst="rect">
            <a:avLst/>
          </a:prstGeom>
          <a:ln w="28575">
            <a:solidFill>
              <a:srgbClr val="7030A0"/>
            </a:solidFill>
          </a:ln>
        </p:spPr>
      </p:pic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4E6FE2F2-7D82-4947-9635-0AE94093CAD9}"/>
              </a:ext>
            </a:extLst>
          </p:cNvPr>
          <p:cNvSpPr txBox="1">
            <a:spLocks/>
          </p:cNvSpPr>
          <p:nvPr/>
        </p:nvSpPr>
        <p:spPr>
          <a:xfrm>
            <a:off x="9267172" y="3429000"/>
            <a:ext cx="1902416" cy="539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600" b="1" dirty="0">
                <a:solidFill>
                  <a:srgbClr val="FF0000"/>
                </a:solidFill>
              </a:rPr>
              <a:t>4</a:t>
            </a:r>
            <a:r>
              <a:rPr lang="zh-TW" altLang="en-US" sz="2600" b="1" dirty="0">
                <a:solidFill>
                  <a:srgbClr val="FF0000"/>
                </a:solidFill>
              </a:rPr>
              <a:t> 段除頻</a:t>
            </a:r>
            <a:endParaRPr lang="en-US" altLang="zh-TW" sz="2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136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9C37AF-F7FA-4DDC-AC2B-3740C4873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5.</a:t>
            </a:r>
            <a:r>
              <a:rPr lang="zh-TW" altLang="en-US" dirty="0"/>
              <a:t> 驗收</a:t>
            </a:r>
            <a:r>
              <a:rPr lang="en-US" altLang="zh-TW" dirty="0"/>
              <a:t>(</a:t>
            </a:r>
            <a:r>
              <a:rPr lang="zh-TW" altLang="en-US" dirty="0"/>
              <a:t>影片、照片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3EB790F8-C079-410E-937B-7C04A6859AC7}"/>
              </a:ext>
            </a:extLst>
          </p:cNvPr>
          <p:cNvSpPr txBox="1">
            <a:spLocks/>
          </p:cNvSpPr>
          <p:nvPr/>
        </p:nvSpPr>
        <p:spPr>
          <a:xfrm>
            <a:off x="1219200" y="1670689"/>
            <a:ext cx="6269877" cy="7457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sz="3600" b="1" dirty="0">
                <a:solidFill>
                  <a:srgbClr val="FF0000"/>
                </a:solidFill>
              </a:rPr>
              <a:t>影片額外上傳至</a:t>
            </a:r>
            <a:r>
              <a:rPr lang="en-US" altLang="zh-TW" sz="3600" b="1" dirty="0">
                <a:solidFill>
                  <a:srgbClr val="FF0000"/>
                </a:solidFill>
              </a:rPr>
              <a:t>GitHub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8F1664F-A2B4-4B62-8A45-C002F8C20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70" y="3607314"/>
            <a:ext cx="5734975" cy="2660513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943A6A64-7FBA-4D2D-B313-3D1594A8E97A}"/>
              </a:ext>
            </a:extLst>
          </p:cNvPr>
          <p:cNvSpPr txBox="1">
            <a:spLocks/>
          </p:cNvSpPr>
          <p:nvPr/>
        </p:nvSpPr>
        <p:spPr>
          <a:xfrm>
            <a:off x="5144792" y="3834804"/>
            <a:ext cx="1902416" cy="539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800" b="1" dirty="0">
                <a:solidFill>
                  <a:srgbClr val="FF0000"/>
                </a:solidFill>
              </a:rPr>
              <a:t>Lab6_1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5E80F64-AD32-4CD8-933F-9871E42B4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8960" y="2582870"/>
            <a:ext cx="5097524" cy="3684957"/>
          </a:xfrm>
          <a:prstGeom prst="rect">
            <a:avLst/>
          </a:prstGeom>
        </p:spPr>
      </p:pic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7AF0A968-9572-4A89-9DA4-F5D91EDC85B7}"/>
              </a:ext>
            </a:extLst>
          </p:cNvPr>
          <p:cNvSpPr txBox="1">
            <a:spLocks/>
          </p:cNvSpPr>
          <p:nvPr/>
        </p:nvSpPr>
        <p:spPr>
          <a:xfrm>
            <a:off x="7641477" y="1960324"/>
            <a:ext cx="3909616" cy="539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800" b="1" dirty="0">
                <a:solidFill>
                  <a:srgbClr val="FF0000"/>
                </a:solidFill>
              </a:rPr>
              <a:t>Lab6_2</a:t>
            </a:r>
            <a:r>
              <a:rPr lang="zh-TW" altLang="en-US" sz="2800" b="1" dirty="0">
                <a:solidFill>
                  <a:srgbClr val="FF0000"/>
                </a:solidFill>
              </a:rPr>
              <a:t>：乒乓球移動中</a:t>
            </a:r>
            <a:endParaRPr lang="en-US" altLang="zh-TW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812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B7E51-9833-4F95-9159-A5B347BB0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</a:t>
            </a:r>
            <a:r>
              <a:rPr lang="zh-TW" altLang="en-US" dirty="0"/>
              <a:t> 需求</a:t>
            </a:r>
            <a:r>
              <a:rPr lang="en-US" altLang="zh-TW" dirty="0"/>
              <a:t>_Lab6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635D7C-7C35-439E-8366-C21325213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84159"/>
            <a:ext cx="9601200" cy="3581400"/>
          </a:xfrm>
        </p:spPr>
        <p:txBody>
          <a:bodyPr>
            <a:normAutofit/>
          </a:bodyPr>
          <a:lstStyle/>
          <a:p>
            <a:pPr>
              <a:lnSpc>
                <a:spcPts val="4000"/>
              </a:lnSpc>
            </a:pPr>
            <a:r>
              <a:rPr lang="en-US" altLang="zh-TW" sz="2600" dirty="0"/>
              <a:t>Lab6_1</a:t>
            </a:r>
            <a:r>
              <a:rPr lang="zh-TW" altLang="en-US" sz="2600" dirty="0"/>
              <a:t>作業需求：兩塊板子互丟資料，必須使用</a:t>
            </a:r>
            <a:r>
              <a:rPr lang="en-US" altLang="zh-TW" sz="2600" dirty="0" err="1"/>
              <a:t>inout</a:t>
            </a:r>
            <a:r>
              <a:rPr lang="zh-TW" altLang="en-US" sz="2600" dirty="0"/>
              <a:t>腳位</a:t>
            </a:r>
            <a:br>
              <a:rPr lang="en-US" altLang="zh-TW" sz="2600" dirty="0"/>
            </a:br>
            <a:r>
              <a:rPr lang="zh-TW" altLang="en-US" sz="2600" dirty="0"/>
              <a:t>左邊按下右邊亮，右邊按下左邊亮</a:t>
            </a:r>
            <a:endParaRPr lang="en-US" altLang="zh-TW" sz="2600" dirty="0"/>
          </a:p>
          <a:p>
            <a:pPr>
              <a:lnSpc>
                <a:spcPts val="4000"/>
              </a:lnSpc>
            </a:pPr>
            <a:endParaRPr lang="en-US" altLang="zh-TW" sz="2600" dirty="0"/>
          </a:p>
          <a:p>
            <a:pPr>
              <a:lnSpc>
                <a:spcPts val="4000"/>
              </a:lnSpc>
            </a:pPr>
            <a:r>
              <a:rPr lang="en-US" altLang="zh-TW" sz="2600" dirty="0"/>
              <a:t>Lab6_2</a:t>
            </a:r>
            <a:r>
              <a:rPr lang="zh-TW" altLang="en-US" sz="2600" dirty="0"/>
              <a:t>作業需求：兩塊板子，互打乒乓球，使用</a:t>
            </a:r>
            <a:r>
              <a:rPr lang="en-US" altLang="zh-TW" sz="2600" dirty="0" err="1"/>
              <a:t>inout</a:t>
            </a:r>
            <a:r>
              <a:rPr lang="zh-TW" altLang="en-US" sz="2600" dirty="0"/>
              <a:t>腳位，並計分數</a:t>
            </a:r>
          </a:p>
          <a:p>
            <a:pPr>
              <a:lnSpc>
                <a:spcPts val="4000"/>
              </a:lnSpc>
            </a:pPr>
            <a:endParaRPr lang="zh-TW" altLang="en-US" sz="2600" dirty="0"/>
          </a:p>
        </p:txBody>
      </p:sp>
    </p:spTree>
    <p:extLst>
      <p:ext uri="{BB962C8B-B14F-4D97-AF65-F5344CB8AC3E}">
        <p14:creationId xmlns:p14="http://schemas.microsoft.com/office/powerpoint/2010/main" val="3461103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B7E51-9833-4F95-9159-A5B347BB0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</a:t>
            </a:r>
            <a:r>
              <a:rPr lang="zh-TW" altLang="en-US" dirty="0"/>
              <a:t> 需求</a:t>
            </a:r>
            <a:r>
              <a:rPr lang="en-US" altLang="zh-TW" dirty="0"/>
              <a:t>- Lab6-2</a:t>
            </a:r>
            <a:r>
              <a:rPr lang="zh-TW" altLang="en-US" dirty="0"/>
              <a:t>遊戲規則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635D7C-7C35-439E-8366-C21325213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88598"/>
            <a:ext cx="9601200" cy="4183602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TW" altLang="en-US" sz="2100" b="1" dirty="0">
                <a:solidFill>
                  <a:srgbClr val="FF0000"/>
                </a:solidFill>
              </a:rPr>
              <a:t>遊戲規則如下：雙方對打乒乓球</a:t>
            </a:r>
            <a:endParaRPr lang="en-US" altLang="zh-TW" sz="2100" b="1" dirty="0">
              <a:solidFill>
                <a:srgbClr val="FF0000"/>
              </a:solidFill>
            </a:endParaRPr>
          </a:p>
          <a:p>
            <a:pPr marL="457200" indent="-457200">
              <a:lnSpc>
                <a:spcPct val="110000"/>
              </a:lnSpc>
              <a:buAutoNum type="arabicPeriod"/>
            </a:pPr>
            <a:r>
              <a:rPr lang="zh-TW" altLang="en-US" sz="2100" dirty="0"/>
              <a:t>球到任何一方終點位置，玩家都要按下各自按鈕打球打回去</a:t>
            </a:r>
            <a:r>
              <a:rPr lang="en-US" altLang="zh-TW" sz="2100" dirty="0"/>
              <a:t>(EX. </a:t>
            </a:r>
            <a:r>
              <a:rPr lang="zh-TW" altLang="en-US" sz="2100" dirty="0"/>
              <a:t>球</a:t>
            </a:r>
            <a:r>
              <a:rPr lang="en-US" altLang="zh-TW" sz="2100" dirty="0"/>
              <a:t>)</a:t>
            </a:r>
          </a:p>
          <a:p>
            <a:pPr marL="457200" indent="-457200">
              <a:lnSpc>
                <a:spcPct val="110000"/>
              </a:lnSpc>
              <a:buAutoNum type="arabicPeriod"/>
            </a:pPr>
            <a:r>
              <a:rPr lang="zh-TW" altLang="en-US" sz="2100" dirty="0"/>
              <a:t>太早按，太晚按都算輸，對方將會</a:t>
            </a:r>
            <a:r>
              <a:rPr lang="en-US" altLang="zh-TW" sz="2100" dirty="0"/>
              <a:t>+1</a:t>
            </a:r>
            <a:r>
              <a:rPr lang="zh-TW" altLang="en-US" sz="2100" dirty="0"/>
              <a:t>分 （記錄對方分數）</a:t>
            </a:r>
            <a:endParaRPr lang="en-US" altLang="zh-TW" sz="2100" dirty="0"/>
          </a:p>
          <a:p>
            <a:pPr marL="457200" indent="-457200">
              <a:lnSpc>
                <a:spcPct val="110000"/>
              </a:lnSpc>
              <a:buAutoNum type="arabicPeriod"/>
            </a:pPr>
            <a:r>
              <a:rPr lang="zh-TW" altLang="en-US" sz="2100" dirty="0"/>
              <a:t>本次題目，由</a:t>
            </a:r>
            <a:r>
              <a:rPr lang="en-US" altLang="zh-TW" sz="2100" dirty="0"/>
              <a:t>LED</a:t>
            </a:r>
            <a:r>
              <a:rPr lang="zh-TW" altLang="en-US" sz="2100" dirty="0"/>
              <a:t>燈計分</a:t>
            </a:r>
            <a:r>
              <a:rPr lang="en-US" altLang="zh-TW" sz="2100" dirty="0"/>
              <a:t>(0-15</a:t>
            </a:r>
            <a:r>
              <a:rPr lang="zh-TW" altLang="en-US" sz="2100" dirty="0"/>
              <a:t>分</a:t>
            </a:r>
            <a:r>
              <a:rPr lang="en-US" altLang="zh-TW" sz="2100" dirty="0"/>
              <a:t>)</a:t>
            </a:r>
            <a:r>
              <a:rPr lang="zh-TW" altLang="en-US" sz="2100" dirty="0"/>
              <a:t>，雙方玩家各有</a:t>
            </a:r>
            <a:r>
              <a:rPr lang="en-US" altLang="zh-TW" sz="2100" dirty="0"/>
              <a:t>4</a:t>
            </a:r>
            <a:r>
              <a:rPr lang="zh-TW" altLang="en-US" sz="2100" dirty="0"/>
              <a:t>個</a:t>
            </a:r>
            <a:r>
              <a:rPr lang="en-US" altLang="zh-TW" sz="2100" dirty="0"/>
              <a:t>LED</a:t>
            </a:r>
            <a:r>
              <a:rPr lang="zh-TW" altLang="en-US" sz="2100" dirty="0"/>
              <a:t>燈做為計分，記錄對方分數</a:t>
            </a:r>
            <a:endParaRPr lang="en-US" altLang="zh-TW" sz="2100" dirty="0"/>
          </a:p>
          <a:p>
            <a:pPr marL="0" indent="0">
              <a:lnSpc>
                <a:spcPct val="110000"/>
              </a:lnSpc>
              <a:buNone/>
            </a:pPr>
            <a:endParaRPr lang="en-US" altLang="zh-TW" sz="2100" dirty="0"/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100" dirty="0"/>
              <a:t>本次作業加分項目：</a:t>
            </a:r>
            <a:endParaRPr lang="en-US" altLang="zh-TW" sz="2100" dirty="0"/>
          </a:p>
          <a:p>
            <a:pPr marL="457200" indent="-457200">
              <a:lnSpc>
                <a:spcPct val="110000"/>
              </a:lnSpc>
              <a:buAutoNum type="arabicPeriod"/>
            </a:pPr>
            <a:r>
              <a:rPr lang="en-US" altLang="zh-TW" sz="2100" dirty="0"/>
              <a:t>2</a:t>
            </a:r>
            <a:r>
              <a:rPr lang="zh-TW" altLang="en-US" sz="2100" dirty="0"/>
              <a:t>段變速球</a:t>
            </a:r>
            <a:r>
              <a:rPr lang="en-US" altLang="zh-TW" sz="2100" b="1" dirty="0">
                <a:solidFill>
                  <a:srgbClr val="FF0000"/>
                </a:solidFill>
              </a:rPr>
              <a:t>(</a:t>
            </a:r>
            <a:r>
              <a:rPr lang="zh-TW" altLang="en-US" sz="2100" b="1" dirty="0">
                <a:solidFill>
                  <a:srgbClr val="FF0000"/>
                </a:solidFill>
              </a:rPr>
              <a:t>已完成</a:t>
            </a:r>
            <a:r>
              <a:rPr lang="en-US" altLang="zh-TW" sz="2100" b="1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0497D60-14D5-46F3-BA1B-A40A25224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086" y="4444437"/>
            <a:ext cx="6516209" cy="2150224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811687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0F3BD1-EE2D-4A8C-8DE3-6D4FF383B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142738" cy="1485900"/>
          </a:xfrm>
        </p:spPr>
        <p:txBody>
          <a:bodyPr>
            <a:normAutofit/>
          </a:bodyPr>
          <a:lstStyle/>
          <a:p>
            <a:r>
              <a:rPr lang="en-US" altLang="zh-TW" dirty="0"/>
              <a:t>2.</a:t>
            </a:r>
            <a:r>
              <a:rPr lang="zh-TW" altLang="en-US" dirty="0"/>
              <a:t> 分析</a:t>
            </a:r>
            <a:r>
              <a:rPr lang="en-US" altLang="zh-TW" dirty="0"/>
              <a:t>(</a:t>
            </a:r>
            <a:r>
              <a:rPr lang="zh-TW" altLang="en-US" dirty="0"/>
              <a:t>系統切割</a:t>
            </a:r>
            <a:r>
              <a:rPr lang="en-US" altLang="zh-TW" dirty="0"/>
              <a:t>) – Lab6_1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67E17DB-8828-4EB8-A22B-81D53D174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243" y="2287675"/>
            <a:ext cx="6915584" cy="3884525"/>
          </a:xfrm>
          <a:prstGeom prst="rect">
            <a:avLst/>
          </a:prstGeom>
          <a:ln w="38100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2348447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0F3BD1-EE2D-4A8C-8DE3-6D4FF383B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142738" cy="1485900"/>
          </a:xfrm>
        </p:spPr>
        <p:txBody>
          <a:bodyPr>
            <a:normAutofit/>
          </a:bodyPr>
          <a:lstStyle/>
          <a:p>
            <a:r>
              <a:rPr lang="en-US" altLang="zh-TW" dirty="0"/>
              <a:t>2.</a:t>
            </a:r>
            <a:r>
              <a:rPr lang="zh-TW" altLang="en-US" dirty="0"/>
              <a:t> 分析</a:t>
            </a:r>
            <a:r>
              <a:rPr lang="en-US" altLang="zh-TW" dirty="0"/>
              <a:t>(</a:t>
            </a:r>
            <a:r>
              <a:rPr lang="zh-TW" altLang="en-US" dirty="0"/>
              <a:t>系統切割</a:t>
            </a:r>
            <a:r>
              <a:rPr lang="en-US" altLang="zh-TW" dirty="0"/>
              <a:t>) – Lab6_2 – </a:t>
            </a:r>
            <a:r>
              <a:rPr lang="zh-TW" altLang="en-US" dirty="0"/>
              <a:t>乒乓對打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3561E5B-9298-41D1-92A4-4A886A76DF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" t="5437" r="30416" b="41230"/>
          <a:stretch/>
        </p:blipFill>
        <p:spPr>
          <a:xfrm>
            <a:off x="2636667" y="1730035"/>
            <a:ext cx="7492754" cy="4987098"/>
          </a:xfrm>
          <a:prstGeom prst="rect">
            <a:avLst/>
          </a:prstGeom>
          <a:ln w="38100">
            <a:solidFill>
              <a:srgbClr val="FF6600"/>
            </a:solidFill>
          </a:ln>
        </p:spPr>
      </p:pic>
    </p:spTree>
    <p:extLst>
      <p:ext uri="{BB962C8B-B14F-4D97-AF65-F5344CB8AC3E}">
        <p14:creationId xmlns:p14="http://schemas.microsoft.com/office/powerpoint/2010/main" val="3404179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208E2A-D829-4233-88F1-0CE34CD9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</a:t>
            </a:r>
            <a:r>
              <a:rPr lang="zh-TW" altLang="en-US" dirty="0"/>
              <a:t> 設計</a:t>
            </a:r>
            <a:r>
              <a:rPr lang="en-US" altLang="zh-TW" dirty="0"/>
              <a:t>(</a:t>
            </a:r>
            <a:r>
              <a:rPr lang="zh-TW" altLang="en-US" dirty="0"/>
              <a:t>架構圖</a:t>
            </a:r>
            <a:r>
              <a:rPr lang="en-US" altLang="zh-TW" dirty="0"/>
              <a:t>) – Lab6_1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C60F9E6-3C3D-40F6-A08A-2E82FA91D1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058" y="2668902"/>
            <a:ext cx="7190912" cy="2372863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626702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208E2A-D829-4233-88F1-0CE34CD9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</a:t>
            </a:r>
            <a:r>
              <a:rPr lang="zh-TW" altLang="en-US" dirty="0"/>
              <a:t> 設計</a:t>
            </a:r>
            <a:r>
              <a:rPr lang="en-US" altLang="zh-TW" dirty="0"/>
              <a:t>(</a:t>
            </a:r>
            <a:r>
              <a:rPr lang="zh-TW" altLang="en-US" dirty="0"/>
              <a:t>架構圖</a:t>
            </a:r>
            <a:r>
              <a:rPr lang="en-US" altLang="zh-TW" dirty="0"/>
              <a:t>) – Lab6_2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FE148F-CB49-4864-9CDB-FBD099788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147" y="2485748"/>
            <a:ext cx="10683723" cy="345341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027203A-3C70-48CD-A271-A0BB1EE50055}"/>
              </a:ext>
            </a:extLst>
          </p:cNvPr>
          <p:cNvSpPr/>
          <p:nvPr/>
        </p:nvSpPr>
        <p:spPr>
          <a:xfrm>
            <a:off x="2910761" y="2878445"/>
            <a:ext cx="1101945" cy="123191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F92A4CC3-BCA0-40D9-8359-83C4DD5708FC}"/>
              </a:ext>
            </a:extLst>
          </p:cNvPr>
          <p:cNvSpPr txBox="1">
            <a:spLocks/>
          </p:cNvSpPr>
          <p:nvPr/>
        </p:nvSpPr>
        <p:spPr>
          <a:xfrm>
            <a:off x="2910761" y="2442492"/>
            <a:ext cx="1849305" cy="479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b="1" dirty="0">
                <a:solidFill>
                  <a:srgbClr val="0070C0"/>
                </a:solidFill>
              </a:rPr>
              <a:t>4</a:t>
            </a:r>
            <a:r>
              <a:rPr lang="zh-TW" altLang="en-US" b="1" dirty="0">
                <a:solidFill>
                  <a:srgbClr val="0070C0"/>
                </a:solidFill>
              </a:rPr>
              <a:t>種頻率</a:t>
            </a:r>
            <a:endParaRPr lang="en-US" altLang="zh-TW" b="1" dirty="0">
              <a:solidFill>
                <a:srgbClr val="0070C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DCECFC5-4F4B-4742-B016-25860824658C}"/>
              </a:ext>
            </a:extLst>
          </p:cNvPr>
          <p:cNvSpPr/>
          <p:nvPr/>
        </p:nvSpPr>
        <p:spPr>
          <a:xfrm>
            <a:off x="8851402" y="2921703"/>
            <a:ext cx="1101945" cy="112325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7F5FE4D6-3F35-4AEB-9352-E31C018A6CFF}"/>
              </a:ext>
            </a:extLst>
          </p:cNvPr>
          <p:cNvSpPr txBox="1">
            <a:spLocks/>
          </p:cNvSpPr>
          <p:nvPr/>
        </p:nvSpPr>
        <p:spPr>
          <a:xfrm>
            <a:off x="8780381" y="2485748"/>
            <a:ext cx="2636302" cy="4792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b="1" dirty="0">
                <a:solidFill>
                  <a:schemeClr val="tx1"/>
                </a:solidFill>
              </a:rPr>
              <a:t>暫時不用：亂數變速球</a:t>
            </a:r>
            <a:endParaRPr lang="en-US" altLang="zh-TW" b="1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AEB08FC-EB4D-4375-8627-31B88D015DCC}"/>
              </a:ext>
            </a:extLst>
          </p:cNvPr>
          <p:cNvSpPr/>
          <p:nvPr/>
        </p:nvSpPr>
        <p:spPr>
          <a:xfrm>
            <a:off x="4616753" y="4495661"/>
            <a:ext cx="985057" cy="87533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755E263C-6158-4F38-9E81-DD17516816CD}"/>
              </a:ext>
            </a:extLst>
          </p:cNvPr>
          <p:cNvSpPr txBox="1">
            <a:spLocks/>
          </p:cNvSpPr>
          <p:nvPr/>
        </p:nvSpPr>
        <p:spPr>
          <a:xfrm>
            <a:off x="4435345" y="5477868"/>
            <a:ext cx="1660655" cy="479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b="1" dirty="0" err="1">
                <a:solidFill>
                  <a:srgbClr val="FF0000"/>
                </a:solidFill>
              </a:rPr>
              <a:t>Btn</a:t>
            </a:r>
            <a:r>
              <a:rPr lang="en-US" altLang="zh-TW" b="1" dirty="0">
                <a:solidFill>
                  <a:srgbClr val="FF0000"/>
                </a:solidFill>
              </a:rPr>
              <a:t>_</a:t>
            </a:r>
            <a:r>
              <a:rPr lang="zh-TW" altLang="en-US" b="1" dirty="0">
                <a:solidFill>
                  <a:srgbClr val="FF0000"/>
                </a:solidFill>
              </a:rPr>
              <a:t>防彈跳</a:t>
            </a:r>
            <a:endParaRPr lang="en-US" altLang="zh-TW" b="1" dirty="0">
              <a:solidFill>
                <a:srgbClr val="FF0000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8BCCBC4-6F17-4538-AF22-DD430DC390D1}"/>
              </a:ext>
            </a:extLst>
          </p:cNvPr>
          <p:cNvSpPr/>
          <p:nvPr/>
        </p:nvSpPr>
        <p:spPr>
          <a:xfrm>
            <a:off x="8851402" y="4554394"/>
            <a:ext cx="2946468" cy="112325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5F1F9224-2EF2-469F-A956-BA675213E5B4}"/>
              </a:ext>
            </a:extLst>
          </p:cNvPr>
          <p:cNvSpPr txBox="1">
            <a:spLocks/>
          </p:cNvSpPr>
          <p:nvPr/>
        </p:nvSpPr>
        <p:spPr>
          <a:xfrm>
            <a:off x="9170998" y="6015062"/>
            <a:ext cx="2446913" cy="479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zh-TW" altLang="en-US" b="1" dirty="0">
                <a:solidFill>
                  <a:srgbClr val="FF0000"/>
                </a:solidFill>
              </a:rPr>
              <a:t>選遊戲 </a:t>
            </a:r>
            <a:r>
              <a:rPr lang="en-US" altLang="zh-TW" b="1" dirty="0">
                <a:solidFill>
                  <a:srgbClr val="FF0000"/>
                </a:solidFill>
              </a:rPr>
              <a:t>or </a:t>
            </a:r>
            <a:r>
              <a:rPr lang="zh-TW" altLang="en-US" b="1" dirty="0">
                <a:solidFill>
                  <a:srgbClr val="FF0000"/>
                </a:solidFill>
              </a:rPr>
              <a:t>看分數</a:t>
            </a:r>
            <a:endParaRPr lang="en-US" altLang="zh-TW" b="1" dirty="0">
              <a:solidFill>
                <a:srgbClr val="FF000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20B9C7-BBA5-4005-B669-70AC3BA79169}"/>
              </a:ext>
            </a:extLst>
          </p:cNvPr>
          <p:cNvSpPr/>
          <p:nvPr/>
        </p:nvSpPr>
        <p:spPr>
          <a:xfrm>
            <a:off x="6326820" y="3130786"/>
            <a:ext cx="1787370" cy="1423607"/>
          </a:xfrm>
          <a:prstGeom prst="rect">
            <a:avLst/>
          </a:prstGeom>
          <a:noFill/>
          <a:ln w="1905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6600"/>
              </a:solidFill>
            </a:endParaRP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73571DD2-C5A0-471D-8547-F35FB40DC8C7}"/>
              </a:ext>
            </a:extLst>
          </p:cNvPr>
          <p:cNvSpPr txBox="1">
            <a:spLocks/>
          </p:cNvSpPr>
          <p:nvPr/>
        </p:nvSpPr>
        <p:spPr>
          <a:xfrm>
            <a:off x="6389693" y="2568662"/>
            <a:ext cx="2446913" cy="479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b="1" dirty="0">
                <a:solidFill>
                  <a:srgbClr val="FF6600"/>
                </a:solidFill>
              </a:rPr>
              <a:t>FSM </a:t>
            </a:r>
            <a:r>
              <a:rPr lang="zh-TW" altLang="en-US" b="1" dirty="0">
                <a:solidFill>
                  <a:srgbClr val="FF6600"/>
                </a:solidFill>
              </a:rPr>
              <a:t>狀態機</a:t>
            </a:r>
            <a:endParaRPr lang="en-US" altLang="zh-TW" b="1" dirty="0">
              <a:solidFill>
                <a:srgbClr val="FF6600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E7E0D23-D418-4071-AD00-B3BBD261C574}"/>
              </a:ext>
            </a:extLst>
          </p:cNvPr>
          <p:cNvSpPr/>
          <p:nvPr/>
        </p:nvSpPr>
        <p:spPr>
          <a:xfrm>
            <a:off x="4482297" y="3129228"/>
            <a:ext cx="1234922" cy="1259556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7030A0"/>
              </a:solidFill>
            </a:endParaRPr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D0A34A87-DBF9-4577-8ABB-E92D9ED9099B}"/>
              </a:ext>
            </a:extLst>
          </p:cNvPr>
          <p:cNvSpPr txBox="1">
            <a:spLocks/>
          </p:cNvSpPr>
          <p:nvPr/>
        </p:nvSpPr>
        <p:spPr>
          <a:xfrm>
            <a:off x="4408316" y="2038786"/>
            <a:ext cx="1382884" cy="960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600" b="1" dirty="0" err="1">
                <a:solidFill>
                  <a:srgbClr val="7030A0"/>
                </a:solidFill>
              </a:rPr>
              <a:t>Bouns</a:t>
            </a:r>
            <a:r>
              <a:rPr lang="en-US" altLang="zh-TW" sz="2600" b="1" dirty="0">
                <a:solidFill>
                  <a:srgbClr val="7030A0"/>
                </a:solidFill>
              </a:rPr>
              <a:t>!!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600" b="1" dirty="0">
                <a:solidFill>
                  <a:srgbClr val="7030A0"/>
                </a:solidFill>
              </a:rPr>
              <a:t>2</a:t>
            </a:r>
            <a:r>
              <a:rPr lang="zh-TW" altLang="en-US" sz="2600" b="1" dirty="0">
                <a:solidFill>
                  <a:srgbClr val="7030A0"/>
                </a:solidFill>
              </a:rPr>
              <a:t>段變速</a:t>
            </a:r>
            <a:endParaRPr lang="en-US" altLang="zh-TW" sz="26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942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208E2A-D829-4233-88F1-0CE34CD9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</a:t>
            </a:r>
            <a:r>
              <a:rPr lang="zh-TW" altLang="en-US" dirty="0"/>
              <a:t> 設計</a:t>
            </a:r>
            <a:r>
              <a:rPr lang="en-US" altLang="zh-TW" dirty="0"/>
              <a:t>(FSM) – Lab6-2</a:t>
            </a:r>
            <a:r>
              <a:rPr lang="zh-TW" altLang="en-US" dirty="0"/>
              <a:t>雙方對打乒乓球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FE06681-46C7-4DDB-AB23-F2BE849B8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65" y="1970939"/>
            <a:ext cx="7078069" cy="460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19610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412</TotalTime>
  <Words>558</Words>
  <Application>Microsoft Office PowerPoint</Application>
  <PresentationFormat>寬螢幕</PresentationFormat>
  <Paragraphs>80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微軟正黑體</vt:lpstr>
      <vt:lpstr>新細明體</vt:lpstr>
      <vt:lpstr>Calibri</vt:lpstr>
      <vt:lpstr>Franklin Gothic Book</vt:lpstr>
      <vt:lpstr>裁剪</vt:lpstr>
      <vt:lpstr>FPGA專題-Lab6</vt:lpstr>
      <vt:lpstr>0. 團隊分工</vt:lpstr>
      <vt:lpstr>1. 需求_Lab6</vt:lpstr>
      <vt:lpstr>1. 需求- Lab6-2遊戲規則</vt:lpstr>
      <vt:lpstr>2. 分析(系統切割) – Lab6_1</vt:lpstr>
      <vt:lpstr>2. 分析(系統切割) – Lab6_2 – 乒乓對打</vt:lpstr>
      <vt:lpstr>3. 設計(架構圖) – Lab6_1</vt:lpstr>
      <vt:lpstr>3. 設計(架構圖) – Lab6_2</vt:lpstr>
      <vt:lpstr>3. 設計(FSM) – Lab6-2雙方對打乒乓球</vt:lpstr>
      <vt:lpstr>3. 設計(FSM) – Lab6-2雙方對打乒乓球</vt:lpstr>
      <vt:lpstr>Lab6_1 程式</vt:lpstr>
      <vt:lpstr>4. 程式碼（ Lab6_2 乒乓球對打A）</vt:lpstr>
      <vt:lpstr>4. 程式碼（Lab6_1，Dinout 亮燈電路）</vt:lpstr>
      <vt:lpstr>4. 程式碼（Lab6_1，Dinout 亮燈解說）</vt:lpstr>
      <vt:lpstr>Lab6_2 程式</vt:lpstr>
      <vt:lpstr>4. 程式碼（Lab6_2，乒乓對打電路）</vt:lpstr>
      <vt:lpstr>4. 程式碼（Lab6_2，乒乓對打解說）</vt:lpstr>
      <vt:lpstr>4. 程式碼（Lab6_2，乒乓對打解說，FSM）</vt:lpstr>
      <vt:lpstr>4. 程式碼（Lab6_2，乒乓對打解說，FSM）</vt:lpstr>
      <vt:lpstr>4. 程式碼（Lab6_2，乒乓對打解說，MUX、除頻）</vt:lpstr>
      <vt:lpstr>5. 驗收(影片、照片)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FPGA專題-乒乓球</dc:title>
  <dc:creator>eeaic</dc:creator>
  <cp:lastModifiedBy>C109112130</cp:lastModifiedBy>
  <cp:revision>87</cp:revision>
  <dcterms:created xsi:type="dcterms:W3CDTF">2022-11-03T06:46:47Z</dcterms:created>
  <dcterms:modified xsi:type="dcterms:W3CDTF">2023-01-06T09:30:58Z</dcterms:modified>
</cp:coreProperties>
</file>

<file path=docProps/thumbnail.jpeg>
</file>